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12"/>
  </p:notesMasterIdLst>
  <p:handoutMasterIdLst>
    <p:handoutMasterId r:id="rId13"/>
  </p:handoutMasterIdLst>
  <p:sldIdLst>
    <p:sldId id="256" r:id="rId5"/>
    <p:sldId id="428" r:id="rId6"/>
    <p:sldId id="438" r:id="rId7"/>
    <p:sldId id="441" r:id="rId8"/>
    <p:sldId id="440" r:id="rId9"/>
    <p:sldId id="426" r:id="rId10"/>
    <p:sldId id="442" r:id="rId11"/>
  </p:sldIdLst>
  <p:sldSz cx="9144000" cy="6858000" type="screen4x3"/>
  <p:notesSz cx="6797675" cy="9928225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4E4E"/>
    <a:srgbClr val="B212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4638" autoAdjust="0"/>
  </p:normalViewPr>
  <p:slideViewPr>
    <p:cSldViewPr>
      <p:cViewPr varScale="1">
        <p:scale>
          <a:sx n="78" d="100"/>
          <a:sy n="78" d="100"/>
        </p:scale>
        <p:origin x="109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98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D09771-C33B-4851-8FA4-2F4F33D8D97D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5B7EF-E827-4EB9-8FF9-D42DAD19FC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5661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D4DA8F5-F804-4FB2-8A6B-A884CF09C514}" type="datetimeFigureOut">
              <a:rPr lang="en-US"/>
              <a:pPr>
                <a:defRPr/>
              </a:pPr>
              <a:t>1/7/2016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6C00DB4-E585-43D3-9A29-E1C42556C76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23264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80FBC8F-7200-45DD-A4E3-40F9EE471788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7016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1604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25213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90528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62208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12266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49850C-5779-4847-863F-3961D95C13C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027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.xml"/><Relationship Id="rId2" Type="http://schemas.openxmlformats.org/officeDocument/2006/relationships/slide" Target="../slides/slide3.xml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jpeg"/><Relationship Id="rId4" Type="http://schemas.openxmlformats.org/officeDocument/2006/relationships/slide" Target="../slides/slide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s://cloud01.lpplus.net/schools/BrookeWeston/Subjects/InformationTechnology/CambridgeNationalslevel2/Unit%202%20Using%20ICT%20to%20create%20business%20solutions/R002%20Unit%202%20-%20LO2%20Cambridge%20L2.swf" TargetMode="External"/><Relationship Id="rId2" Type="http://schemas.openxmlformats.org/officeDocument/2006/relationships/hyperlink" Target="https://cloud01.lpplus.net/schools/BrookeWeston/Subjects/InformationTechnology/CambridgeNationalslevel2/Unit%202%20Using%20ICT%20to%20create%20business%20solutions/R002%20Unit%202%20-%20LO3%20Cambridge%20L2.swf" TargetMode="External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jpeg"/><Relationship Id="rId4" Type="http://schemas.openxmlformats.org/officeDocument/2006/relationships/slide" Target="../slides/sl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rookeWest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214290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itchFamily="34" charset="0"/>
                <a:cs typeface="Calibri" pitchFamily="34" charset="0"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>
                <a:latin typeface="Calibri" pitchFamily="34" charset="0"/>
                <a:cs typeface="Calibri" pitchFamily="34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871566" y="5515444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 b="1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O1 1-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1"/>
          <p:cNvSpPr txBox="1">
            <a:spLocks/>
          </p:cNvSpPr>
          <p:nvPr userDrawn="1"/>
        </p:nvSpPr>
        <p:spPr>
          <a:xfrm>
            <a:off x="214343" y="1085402"/>
            <a:ext cx="8715375" cy="558395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>
            <a:noAutofit/>
          </a:bodyPr>
          <a:lstStyle/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/>
            </a:r>
            <a:b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</a:b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/>
            </a:r>
            <a:b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</a:b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14282" y="-117500"/>
            <a:ext cx="8229600" cy="857256"/>
          </a:xfrm>
        </p:spPr>
        <p:txBody>
          <a:bodyPr rtlCol="0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Round Same Side Corner Rectangle 3">
            <a:hlinkClick r:id="rId2" action="ppaction://hlinksldjump"/>
          </p:cNvPr>
          <p:cNvSpPr/>
          <p:nvPr userDrawn="1"/>
        </p:nvSpPr>
        <p:spPr>
          <a:xfrm>
            <a:off x="1979712" y="716446"/>
            <a:ext cx="396000" cy="357190"/>
          </a:xfrm>
          <a:prstGeom prst="round2SameRect">
            <a:avLst/>
          </a:prstGeom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 smtClean="0">
                <a:latin typeface="Calibri" pitchFamily="34" charset="0"/>
                <a:cs typeface="Calibri" pitchFamily="34" charset="0"/>
              </a:rPr>
              <a:t>1</a:t>
            </a:r>
            <a:endParaRPr lang="en-GB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ound Same Side Corner Rectangle 4">
            <a:hlinkClick r:id="rId3" action="ppaction://hlinksldjump"/>
          </p:cNvPr>
          <p:cNvSpPr/>
          <p:nvPr userDrawn="1"/>
        </p:nvSpPr>
        <p:spPr>
          <a:xfrm>
            <a:off x="251520" y="716446"/>
            <a:ext cx="1643074" cy="357190"/>
          </a:xfrm>
          <a:prstGeom prst="round2SameRect">
            <a:avLst/>
          </a:prstGeom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atin typeface="Calibri" pitchFamily="34" charset="0"/>
                <a:cs typeface="Calibri" pitchFamily="34" charset="0"/>
              </a:rPr>
              <a:t>Assignment</a:t>
            </a:r>
            <a:endParaRPr lang="en-GB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ound Same Side Corner Rectangle 6">
            <a:hlinkClick r:id="rId2" action="ppaction://hlinksldjump"/>
          </p:cNvPr>
          <p:cNvSpPr/>
          <p:nvPr userDrawn="1"/>
        </p:nvSpPr>
        <p:spPr>
          <a:xfrm>
            <a:off x="2450038" y="716446"/>
            <a:ext cx="396000" cy="357190"/>
          </a:xfrm>
          <a:prstGeom prst="round2SameRect">
            <a:avLst/>
          </a:prstGeom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 smtClean="0">
                <a:latin typeface="Calibri" pitchFamily="34" charset="0"/>
                <a:cs typeface="Calibri" pitchFamily="34" charset="0"/>
              </a:rPr>
              <a:t>2</a:t>
            </a:r>
            <a:endParaRPr lang="en-GB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Round Same Side Corner Rectangle 10">
            <a:hlinkClick r:id="rId2" action="ppaction://hlinksldjump"/>
          </p:cNvPr>
          <p:cNvSpPr/>
          <p:nvPr userDrawn="1"/>
        </p:nvSpPr>
        <p:spPr>
          <a:xfrm>
            <a:off x="2920364" y="716446"/>
            <a:ext cx="396000" cy="357190"/>
          </a:xfrm>
          <a:prstGeom prst="round2SameRect">
            <a:avLst/>
          </a:prstGeom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 smtClean="0">
                <a:latin typeface="Calibri" pitchFamily="34" charset="0"/>
                <a:cs typeface="Calibri" pitchFamily="34" charset="0"/>
              </a:rPr>
              <a:t>3</a:t>
            </a:r>
            <a:endParaRPr lang="en-GB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Round Same Side Corner Rectangle 12">
            <a:hlinkClick r:id="rId4" action="ppaction://hlinksldjump"/>
          </p:cNvPr>
          <p:cNvSpPr/>
          <p:nvPr userDrawn="1"/>
        </p:nvSpPr>
        <p:spPr>
          <a:xfrm>
            <a:off x="3390690" y="716446"/>
            <a:ext cx="396000" cy="357190"/>
          </a:xfrm>
          <a:prstGeom prst="round2SameRect">
            <a:avLst/>
          </a:prstGeom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 smtClean="0">
                <a:latin typeface="Calibri" pitchFamily="34" charset="0"/>
                <a:cs typeface="Calibri" pitchFamily="34" charset="0"/>
              </a:rPr>
              <a:t>4</a:t>
            </a:r>
            <a:endParaRPr lang="en-GB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Round Same Side Corner Rectangle 13">
            <a:hlinkClick r:id="rId4" action="ppaction://hlinksldjump"/>
          </p:cNvPr>
          <p:cNvSpPr/>
          <p:nvPr userDrawn="1"/>
        </p:nvSpPr>
        <p:spPr>
          <a:xfrm>
            <a:off x="3861016" y="716446"/>
            <a:ext cx="396000" cy="357190"/>
          </a:xfrm>
          <a:prstGeom prst="round2SameRect">
            <a:avLst/>
          </a:prstGeom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 smtClean="0">
                <a:latin typeface="Calibri" pitchFamily="34" charset="0"/>
                <a:cs typeface="Calibri" pitchFamily="34" charset="0"/>
              </a:rPr>
              <a:t>5</a:t>
            </a:r>
            <a:endParaRPr lang="en-GB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Round Same Side Corner Rectangle 18">
            <a:hlinkClick r:id="" action="ppaction://noaction"/>
          </p:cNvPr>
          <p:cNvSpPr/>
          <p:nvPr userDrawn="1"/>
        </p:nvSpPr>
        <p:spPr>
          <a:xfrm>
            <a:off x="4331342" y="716446"/>
            <a:ext cx="396000" cy="357190"/>
          </a:xfrm>
          <a:prstGeom prst="round2SameRect">
            <a:avLst/>
          </a:prstGeom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 smtClean="0">
                <a:latin typeface="Calibri" pitchFamily="34" charset="0"/>
                <a:cs typeface="Calibri" pitchFamily="34" charset="0"/>
              </a:rPr>
              <a:t>6</a:t>
            </a:r>
            <a:endParaRPr lang="en-GB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0" name="Picture 19" descr="111004 logo tbs rehab slogan and  hi def.jpg"/>
          <p:cNvPicPr/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5" y="44624"/>
            <a:ext cx="1440160" cy="10429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ssign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14282" y="-117500"/>
            <a:ext cx="8229600" cy="857256"/>
          </a:xfrm>
        </p:spPr>
        <p:txBody>
          <a:bodyPr rtlCol="0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Round Same Side Corner Rectangle 2">
            <a:hlinkClick r:id="rId2"/>
          </p:cNvPr>
          <p:cNvSpPr/>
          <p:nvPr userDrawn="1"/>
        </p:nvSpPr>
        <p:spPr>
          <a:xfrm>
            <a:off x="3275856" y="692696"/>
            <a:ext cx="720080" cy="357190"/>
          </a:xfrm>
          <a:prstGeom prst="round2SameRect">
            <a:avLst/>
          </a:prstGeom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atin typeface="Calibri" pitchFamily="34" charset="0"/>
                <a:cs typeface="Calibri" pitchFamily="34" charset="0"/>
              </a:rPr>
              <a:t>18.3</a:t>
            </a:r>
            <a:endParaRPr lang="en-GB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ound Same Side Corner Rectangle 4">
            <a:hlinkClick r:id="rId3"/>
          </p:cNvPr>
          <p:cNvSpPr/>
          <p:nvPr userDrawn="1"/>
        </p:nvSpPr>
        <p:spPr>
          <a:xfrm>
            <a:off x="2483768" y="692696"/>
            <a:ext cx="720080" cy="357190"/>
          </a:xfrm>
          <a:prstGeom prst="round2SameRect">
            <a:avLst/>
          </a:prstGeom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atin typeface="Calibri" pitchFamily="34" charset="0"/>
                <a:cs typeface="Calibri" pitchFamily="34" charset="0"/>
              </a:rPr>
              <a:t>18.2</a:t>
            </a:r>
            <a:endParaRPr lang="en-GB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ound Same Side Corner Rectangle 6">
            <a:hlinkClick r:id="rId4" action="ppaction://hlinksldjump"/>
          </p:cNvPr>
          <p:cNvSpPr/>
          <p:nvPr userDrawn="1"/>
        </p:nvSpPr>
        <p:spPr>
          <a:xfrm>
            <a:off x="179512" y="692696"/>
            <a:ext cx="1440160" cy="357190"/>
          </a:xfrm>
          <a:prstGeom prst="round2Same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atin typeface="Calibri" pitchFamily="34" charset="0"/>
                <a:cs typeface="Calibri" pitchFamily="34" charset="0"/>
              </a:rPr>
              <a:t>Assignment</a:t>
            </a:r>
            <a:endParaRPr lang="en-GB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ound Same Side Corner Rectangle 7">
            <a:hlinkClick r:id="rId4" action="ppaction://hlinksldjump"/>
          </p:cNvPr>
          <p:cNvSpPr/>
          <p:nvPr userDrawn="1"/>
        </p:nvSpPr>
        <p:spPr>
          <a:xfrm>
            <a:off x="1691680" y="692696"/>
            <a:ext cx="720080" cy="357190"/>
          </a:xfrm>
          <a:prstGeom prst="round2SameRect">
            <a:avLst/>
          </a:prstGeom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atin typeface="Calibri" pitchFamily="34" charset="0"/>
                <a:cs typeface="Calibri" pitchFamily="34" charset="0"/>
              </a:rPr>
              <a:t>18.1</a:t>
            </a:r>
            <a:endParaRPr lang="en-GB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Content Placeholder 1"/>
          <p:cNvSpPr txBox="1">
            <a:spLocks/>
          </p:cNvSpPr>
          <p:nvPr userDrawn="1"/>
        </p:nvSpPr>
        <p:spPr>
          <a:xfrm>
            <a:off x="214343" y="1085402"/>
            <a:ext cx="8715375" cy="558395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>
            <a:noAutofit/>
          </a:bodyPr>
          <a:lstStyle/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/>
            </a:r>
            <a:b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</a:b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/>
            </a:r>
            <a:b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</a:b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  <p:pic>
        <p:nvPicPr>
          <p:cNvPr id="18" name="Picture 17" descr="111004 logo tbs rehab slogan and  hi def.jpg"/>
          <p:cNvPicPr/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40352" y="36630"/>
            <a:ext cx="1320821" cy="1013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385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-13648" y="5937012"/>
            <a:ext cx="3203848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1" y="5924550"/>
            <a:ext cx="2339752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949279"/>
            <a:ext cx="1913746" cy="922841"/>
          </a:xfrm>
          <a:prstGeom prst="rtTriangle">
            <a:avLst/>
          </a:prstGeom>
          <a:blipFill>
            <a:blip r:embed="rId5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5" name="Straight Connector 14"/>
          <p:cNvCxnSpPr>
            <a:stCxn id="14" idx="0"/>
            <a:endCxn id="14" idx="4"/>
          </p:cNvCxnSpPr>
          <p:nvPr/>
        </p:nvCxnSpPr>
        <p:spPr>
          <a:xfrm rot="16200000" flipH="1">
            <a:off x="489410" y="5453826"/>
            <a:ext cx="922841" cy="1913746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857256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000108"/>
            <a:ext cx="8229600" cy="4929222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701" r:id="rId2"/>
    <p:sldLayoutId id="2147483704" r:id="rId3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Calibri" pitchFamily="34" charset="0"/>
          <a:ea typeface="+mj-ea"/>
          <a:cs typeface="Calibri" pitchFamily="34" charset="0"/>
        </a:defRPr>
      </a:lvl1pPr>
      <a:extLst/>
    </p:titleStyle>
    <p:bodyStyle>
      <a:lvl1pPr marL="365760" indent="-256032" algn="l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621792" indent="-228600" algn="l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2pPr>
      <a:lvl3pPr marL="859536" indent="-228600" algn="l" rtl="0" eaLnBrk="1" latinLnBrk="0" hangingPunct="1">
        <a:spcBef>
          <a:spcPts val="0"/>
        </a:spcBef>
        <a:spcAft>
          <a:spcPts val="600"/>
        </a:spcAft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3pPr>
      <a:lvl4pPr marL="1143000" indent="-228600" algn="l" rtl="0" eaLnBrk="1" latinLnBrk="0" hangingPunct="1">
        <a:spcBef>
          <a:spcPts val="0"/>
        </a:spcBef>
        <a:spcAft>
          <a:spcPts val="600"/>
        </a:spcAft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4pPr>
      <a:lvl5pPr marL="1371600" indent="-228600" algn="l" rtl="0" eaLnBrk="1" latinLnBrk="0" hangingPunct="1">
        <a:spcBef>
          <a:spcPts val="0"/>
        </a:spcBef>
        <a:spcAft>
          <a:spcPts val="600"/>
        </a:spcAft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osts.accdb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1520" y="260647"/>
            <a:ext cx="8640960" cy="169277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 descr="111004 logo tbs rehab slogan and  hi def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32656"/>
            <a:ext cx="2016224" cy="1460127"/>
          </a:xfrm>
          <a:prstGeom prst="rect">
            <a:avLst/>
          </a:prstGeom>
        </p:spPr>
      </p:pic>
      <p:sp>
        <p:nvSpPr>
          <p:cNvPr id="11" name="Subtitle 2"/>
          <p:cNvSpPr txBox="1">
            <a:spLocks/>
          </p:cNvSpPr>
          <p:nvPr/>
        </p:nvSpPr>
        <p:spPr>
          <a:xfrm>
            <a:off x="107504" y="5970292"/>
            <a:ext cx="8928992" cy="771076"/>
          </a:xfrm>
          <a:prstGeom prst="rect">
            <a:avLst/>
          </a:prstGeom>
        </p:spPr>
        <p:txBody>
          <a:bodyPr vert="horz" lIns="45720" rIns="45720" rtlCol="0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marL="0" marR="64008" indent="0" algn="r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b="1" kern="1200">
                <a:solidFill>
                  <a:schemeClr val="bg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457200" indent="0" algn="ctr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2pPr>
            <a:lvl3pPr marL="914400" indent="0" algn="ctr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3pPr>
            <a:lvl4pPr marL="1371600" indent="0" algn="ctr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4pPr>
            <a:lvl5pPr marL="1828800" indent="0" algn="ctr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5pPr>
            <a:lvl6pPr marL="22860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fontAlgn="auto"/>
            <a:r>
              <a:rPr lang="en-GB" sz="36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Creating and editing a Database in Access</a:t>
            </a:r>
            <a:endParaRPr lang="en-GB" sz="360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75656" y="332656"/>
            <a:ext cx="712879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INFORMATION AND COMMUNICATION TECHNOLOGY– </a:t>
            </a:r>
            <a:r>
              <a:rPr lang="en-GB" sz="28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iGCSE</a:t>
            </a:r>
            <a:r>
              <a:rPr lang="en-GB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- </a:t>
            </a:r>
            <a:r>
              <a:rPr lang="en-GB" sz="3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2015-16</a:t>
            </a:r>
            <a:endParaRPr lang="en-GB" sz="40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r"/>
            <a:r>
              <a:rPr lang="en-GB" sz="40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0417</a:t>
            </a:r>
            <a:endParaRPr lang="en-GB" sz="40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962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169443"/>
            <a:ext cx="8136904" cy="274712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249375" y="-115190"/>
            <a:ext cx="8229600" cy="857256"/>
          </a:xfrm>
        </p:spPr>
        <p:txBody>
          <a:bodyPr>
            <a:normAutofit/>
          </a:bodyPr>
          <a:lstStyle/>
          <a:p>
            <a:r>
              <a:rPr lang="en-GB" sz="3600" dirty="0" smtClean="0"/>
              <a:t>Learning Outcome – Assignment</a:t>
            </a:r>
            <a:endParaRPr lang="en-GB" sz="3600" b="1" dirty="0" smtClean="0"/>
          </a:p>
        </p:txBody>
      </p:sp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568904"/>
              </p:ext>
            </p:extLst>
          </p:nvPr>
        </p:nvGraphicFramePr>
        <p:xfrm>
          <a:off x="323527" y="1196752"/>
          <a:ext cx="6696745" cy="52565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2830"/>
                <a:gridCol w="6373915"/>
              </a:tblGrid>
              <a:tr h="434724">
                <a:tc>
                  <a:txBody>
                    <a:bodyPr/>
                    <a:lstStyle/>
                    <a:p>
                      <a:pPr marL="0" indent="0" algn="ctr" rtl="0" eaLnBrk="1" latinLnBrk="0" hangingPunct="1"/>
                      <a:endParaRPr kumimoji="0" lang="en-GB" sz="2200" b="0" kern="1200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kumimoji="0" lang="en-GB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 achieve a </a:t>
                      </a:r>
                      <a:r>
                        <a:rPr kumimoji="0" lang="en-GB" sz="2200" b="1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pass</a:t>
                      </a:r>
                      <a:r>
                        <a:rPr kumimoji="0" lang="en-GB" sz="2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grade</a:t>
                      </a:r>
                      <a:r>
                        <a:rPr kumimoji="0" lang="en-GB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you will produce a series of documents that will benefit a student going on the French Trip. These documents</a:t>
                      </a:r>
                      <a:r>
                        <a:rPr kumimoji="0" lang="en-GB" sz="22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will include a database of Host Parents that may need to be contacted during the trip. You will need to demonstrate adding, deleting and editing records, as well as producing a query looking for a specific subject.</a:t>
                      </a:r>
                      <a:endParaRPr kumimoji="0" lang="en-GB" sz="22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kumimoji="0" lang="en-GB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 achieve a </a:t>
                      </a:r>
                      <a:r>
                        <a:rPr kumimoji="0" lang="en-GB" sz="2200" b="1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merit</a:t>
                      </a:r>
                      <a:r>
                        <a:rPr kumimoji="0" lang="en-GB" sz="2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grade</a:t>
                      </a:r>
                      <a:r>
                        <a:rPr kumimoji="0" lang="en-GB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: you will need to will need</a:t>
                      </a:r>
                      <a:r>
                        <a:rPr kumimoji="0" lang="en-GB" sz="22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to demonstrate sorting a query for a specific cuisine and producing a report for your manager of this.</a:t>
                      </a:r>
                      <a:endParaRPr kumimoji="0" lang="en-GB" sz="22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kumimoji="0" lang="en-GB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 achieve a </a:t>
                      </a:r>
                      <a:r>
                        <a:rPr kumimoji="0" lang="en-GB" sz="2200" b="1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distinction</a:t>
                      </a:r>
                      <a:r>
                        <a:rPr kumimoji="0" lang="en-GB" sz="2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grade</a:t>
                      </a:r>
                      <a:r>
                        <a:rPr kumimoji="0" lang="en-GB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: will need to produce Mailing labels of all French households who</a:t>
                      </a:r>
                      <a:r>
                        <a:rPr kumimoji="0" lang="en-GB" sz="22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can take more than 3 guests.</a:t>
                      </a:r>
                      <a:endParaRPr kumimoji="0" lang="en-GB" sz="22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821860">
                <a:tc>
                  <a:txBody>
                    <a:bodyPr/>
                    <a:lstStyle/>
                    <a:p>
                      <a:pPr marL="0" indent="0" algn="ctr" rtl="0" eaLnBrk="1" latinLnBrk="0" hangingPunct="1"/>
                      <a:r>
                        <a:rPr kumimoji="0" lang="en-GB" sz="22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0" lang="en-GB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820" y="1340768"/>
            <a:ext cx="139732" cy="13973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820" y="4077072"/>
            <a:ext cx="139732" cy="139732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2785946"/>
              </p:ext>
            </p:extLst>
          </p:nvPr>
        </p:nvGraphicFramePr>
        <p:xfrm>
          <a:off x="7092280" y="1196752"/>
          <a:ext cx="1728192" cy="51793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1728192"/>
              </a:tblGrid>
              <a:tr h="4092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pattFill prst="ltUpDiag">
                      <a:fgClr>
                        <a:schemeClr val="tx1"/>
                      </a:fgClr>
                      <a:bgClr>
                        <a:schemeClr val="accent3">
                          <a:lumMod val="50000"/>
                        </a:schemeClr>
                      </a:bgClr>
                    </a:pattFill>
                  </a:tcPr>
                </a:tc>
              </a:tr>
              <a:tr h="3895608">
                <a:tc>
                  <a:txBody>
                    <a:bodyPr/>
                    <a:lstStyle/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4"/>
                        </a:buBlip>
                        <a:tabLst/>
                        <a:defRPr/>
                      </a:pP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Create a query for families with no children (P)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4"/>
                        </a:buBlip>
                        <a:tabLst/>
                        <a:defRPr/>
                      </a:pP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Evidence the search and the result (P)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4"/>
                        </a:buBlip>
                        <a:tabLst/>
                        <a:defRPr/>
                      </a:pP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Annotate it to describe what you did (P)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4"/>
                        </a:buBlip>
                        <a:tabLst/>
                        <a:defRPr/>
                      </a:pPr>
                      <a:r>
                        <a:rPr lang="en-GB" sz="1600" baseline="0" dirty="0" smtClean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Query and report for Halal (M/D)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4"/>
                        </a:buBlip>
                        <a:tabLst/>
                        <a:defRPr/>
                      </a:pPr>
                      <a:r>
                        <a:rPr lang="en-GB" sz="1600" baseline="0" dirty="0" smtClean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Explain why you would do this (M/D)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4"/>
                        </a:buBlip>
                        <a:tabLst/>
                        <a:defRPr/>
                      </a:pPr>
                      <a:r>
                        <a:rPr lang="en-GB" sz="1600" baseline="0" dirty="0" smtClean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Evidence query, result and print report (M/D)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" name="Picture 4" descr="Think Abou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1" y="1223417"/>
            <a:ext cx="1656184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37766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249375" y="-115190"/>
            <a:ext cx="8229600" cy="857256"/>
          </a:xfrm>
        </p:spPr>
        <p:txBody>
          <a:bodyPr>
            <a:normAutofit/>
          </a:bodyPr>
          <a:lstStyle/>
          <a:p>
            <a:r>
              <a:rPr lang="en-GB" sz="3600" dirty="0" smtClean="0"/>
              <a:t>Learning Outcome – Task 1, 2 and 3</a:t>
            </a:r>
            <a:endParaRPr lang="en-GB" sz="3600" b="1" dirty="0" smtClean="0"/>
          </a:p>
        </p:txBody>
      </p:sp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0003570"/>
              </p:ext>
            </p:extLst>
          </p:nvPr>
        </p:nvGraphicFramePr>
        <p:xfrm>
          <a:off x="395535" y="1196753"/>
          <a:ext cx="6624737" cy="527331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9359"/>
                <a:gridCol w="6305378"/>
              </a:tblGrid>
              <a:tr h="3954054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First open the 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hlinkClick r:id="rId3" action="ppaction://hlinkfile"/>
                        </a:rPr>
                        <a:t>Database File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called hosts and Save it to your folder.</a:t>
                      </a:r>
                      <a:endParaRPr kumimoji="0" lang="en-GB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Task 1 </a:t>
                      </a:r>
                      <a:r>
                        <a:rPr kumimoji="0" lang="en-GB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(P) - </a:t>
                      </a:r>
                      <a:r>
                        <a:rPr lang="en-GB" sz="2000" dirty="0" smtClean="0">
                          <a:latin typeface="Arial" pitchFamily="34" charset="0"/>
                          <a:cs typeface="Arial" pitchFamily="34" charset="0"/>
                        </a:rPr>
                        <a:t>One of the French Hosts, Vaugirard, has dropped out of the list and the school wants you</a:t>
                      </a:r>
                      <a:r>
                        <a:rPr lang="en-GB" sz="2000" baseline="0" dirty="0" smtClean="0">
                          <a:latin typeface="Arial" pitchFamily="34" charset="0"/>
                          <a:cs typeface="Arial" pitchFamily="34" charset="0"/>
                        </a:rPr>
                        <a:t> to delete </a:t>
                      </a:r>
                      <a:r>
                        <a:rPr lang="en-GB" sz="2000" dirty="0" smtClean="0">
                          <a:latin typeface="Arial" pitchFamily="34" charset="0"/>
                          <a:cs typeface="Arial" pitchFamily="34" charset="0"/>
                        </a:rPr>
                        <a:t> this record</a:t>
                      </a:r>
                      <a:r>
                        <a:rPr lang="en-GB" sz="2000" baseline="0" dirty="0" smtClean="0">
                          <a:latin typeface="Arial" pitchFamily="34" charset="0"/>
                          <a:cs typeface="Arial" pitchFamily="34" charset="0"/>
                        </a:rPr>
                        <a:t> from the database.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Task 2 (P) – </a:t>
                      </a:r>
                      <a:r>
                        <a:rPr lang="en-GB" sz="2000" baseline="0" dirty="0" smtClean="0">
                          <a:latin typeface="Arial" pitchFamily="34" charset="0"/>
                          <a:cs typeface="Arial" pitchFamily="34" charset="0"/>
                        </a:rPr>
                        <a:t>To replace </a:t>
                      </a:r>
                      <a:r>
                        <a:rPr lang="en-GB" sz="2000" dirty="0" smtClean="0">
                          <a:latin typeface="Arial" pitchFamily="34" charset="0"/>
                          <a:cs typeface="Arial" pitchFamily="34" charset="0"/>
                        </a:rPr>
                        <a:t>Vaugirard the school wants you</a:t>
                      </a:r>
                      <a:r>
                        <a:rPr lang="en-GB" sz="2000" baseline="0" dirty="0" smtClean="0">
                          <a:latin typeface="Arial" pitchFamily="34" charset="0"/>
                          <a:cs typeface="Arial" pitchFamily="34" charset="0"/>
                        </a:rPr>
                        <a:t> to add Beauigard in their place. Their details are F033 for their reference, Beauigard is the district, 1 Guest, Cuisine is Vegan and they have 2 Children and speak English with a Good rating. Demonstrate adding this record.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Task 3 (P) – </a:t>
                      </a:r>
                      <a:r>
                        <a:rPr lang="en-GB" sz="2000" baseline="0" dirty="0" smtClean="0">
                          <a:latin typeface="Arial" pitchFamily="34" charset="0"/>
                          <a:cs typeface="Arial" pitchFamily="34" charset="0"/>
                        </a:rPr>
                        <a:t>Record F267, </a:t>
                      </a:r>
                      <a:r>
                        <a:rPr lang="en-GB" sz="2000" baseline="0" dirty="0" err="1" smtClean="0">
                          <a:latin typeface="Arial" pitchFamily="34" charset="0"/>
                          <a:cs typeface="Arial" pitchFamily="34" charset="0"/>
                        </a:rPr>
                        <a:t>Bercy</a:t>
                      </a:r>
                      <a:r>
                        <a:rPr lang="en-GB" sz="2000" baseline="0" dirty="0" smtClean="0">
                          <a:latin typeface="Arial" pitchFamily="34" charset="0"/>
                          <a:cs typeface="Arial" pitchFamily="34" charset="0"/>
                        </a:rPr>
                        <a:t>, can now have 4 guests as a room has become available. Demonstrate changing this information.</a:t>
                      </a:r>
                      <a:endParaRPr lang="en-GB" sz="20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06491">
                <a:tc>
                  <a:txBody>
                    <a:bodyPr/>
                    <a:lstStyle/>
                    <a:p>
                      <a:pPr marL="0" indent="0" algn="ctr" rtl="0" eaLnBrk="1" latinLnBrk="0" hangingPunct="1"/>
                      <a:r>
                        <a:rPr kumimoji="0" lang="en-GB" sz="2000" b="0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en-GB" sz="20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Task 1 (P) - </a:t>
                      </a:r>
                      <a:r>
                        <a:rPr kumimoji="0" lang="en-GB" sz="20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Evidence to show deleting a record</a:t>
                      </a:r>
                    </a:p>
                  </a:txBody>
                  <a:tcPr/>
                </a:tc>
              </a:tr>
              <a:tr h="406491">
                <a:tc>
                  <a:txBody>
                    <a:bodyPr/>
                    <a:lstStyle/>
                    <a:p>
                      <a:pPr marL="0" indent="0" algn="ctr" rtl="0" eaLnBrk="1" latinLnBrk="0" hangingPunct="1"/>
                      <a:r>
                        <a:rPr kumimoji="0" lang="en-GB" sz="2000" b="0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en-GB" sz="20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Task 2 (P) - </a:t>
                      </a:r>
                      <a:r>
                        <a:rPr kumimoji="0" lang="en-GB" sz="20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Evidence to show three added records</a:t>
                      </a:r>
                    </a:p>
                  </a:txBody>
                  <a:tcPr/>
                </a:tc>
              </a:tr>
              <a:tr h="406491">
                <a:tc>
                  <a:txBody>
                    <a:bodyPr/>
                    <a:lstStyle/>
                    <a:p>
                      <a:pPr marL="0" indent="0" algn="ctr" rtl="0" eaLnBrk="1" latinLnBrk="0" hangingPunct="1"/>
                      <a:r>
                        <a:rPr kumimoji="0" lang="en-GB" sz="2000" b="0" kern="12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en-GB" sz="20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Task 3 (P) - </a:t>
                      </a:r>
                      <a:r>
                        <a:rPr kumimoji="0" lang="en-GB" sz="20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Evidence to show an edited record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2785946"/>
              </p:ext>
            </p:extLst>
          </p:nvPr>
        </p:nvGraphicFramePr>
        <p:xfrm>
          <a:off x="7092280" y="1196752"/>
          <a:ext cx="1728192" cy="51793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1728192"/>
              </a:tblGrid>
              <a:tr h="4092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pattFill prst="ltUpDiag">
                      <a:fgClr>
                        <a:schemeClr val="tx1"/>
                      </a:fgClr>
                      <a:bgClr>
                        <a:schemeClr val="accent3">
                          <a:lumMod val="50000"/>
                        </a:schemeClr>
                      </a:bgClr>
                    </a:pattFill>
                  </a:tcPr>
                </a:tc>
              </a:tr>
              <a:tr h="3895608">
                <a:tc>
                  <a:txBody>
                    <a:bodyPr/>
                    <a:lstStyle/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4"/>
                        </a:buBlip>
                        <a:tabLst/>
                        <a:defRPr/>
                      </a:pP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Create a query for families with no children (P)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4"/>
                        </a:buBlip>
                        <a:tabLst/>
                        <a:defRPr/>
                      </a:pP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Evidence the search and the result (P)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4"/>
                        </a:buBlip>
                        <a:tabLst/>
                        <a:defRPr/>
                      </a:pP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Annotate it to describe what you did (P)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4"/>
                        </a:buBlip>
                        <a:tabLst/>
                        <a:defRPr/>
                      </a:pPr>
                      <a:r>
                        <a:rPr lang="en-GB" sz="1600" baseline="0" dirty="0" smtClean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Query and report for Halal (M/D)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4"/>
                        </a:buBlip>
                        <a:tabLst/>
                        <a:defRPr/>
                      </a:pPr>
                      <a:r>
                        <a:rPr lang="en-GB" sz="1600" baseline="0" dirty="0" smtClean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Explain why you would do this (M/D)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4"/>
                        </a:buBlip>
                        <a:tabLst/>
                        <a:defRPr/>
                      </a:pPr>
                      <a:r>
                        <a:rPr lang="en-GB" sz="1600" baseline="0" dirty="0" smtClean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Evidence query, result and print report (M/D)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Picture 4" descr="Think Abou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1" y="1223417"/>
            <a:ext cx="1656184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188965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249375" y="-115190"/>
            <a:ext cx="8229600" cy="857256"/>
          </a:xfrm>
        </p:spPr>
        <p:txBody>
          <a:bodyPr>
            <a:normAutofit/>
          </a:bodyPr>
          <a:lstStyle/>
          <a:p>
            <a:r>
              <a:rPr lang="en-GB" sz="3600" dirty="0" smtClean="0"/>
              <a:t>Learning Outcome – Task 4 and 5</a:t>
            </a:r>
            <a:endParaRPr lang="en-GB" sz="3600" b="1" dirty="0" smtClean="0"/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20499"/>
              </p:ext>
            </p:extLst>
          </p:nvPr>
        </p:nvGraphicFramePr>
        <p:xfrm>
          <a:off x="7092280" y="1196752"/>
          <a:ext cx="1728192" cy="51793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1728192"/>
              </a:tblGrid>
              <a:tr h="4092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pattFill prst="ltUpDiag">
                      <a:fgClr>
                        <a:schemeClr val="tx1"/>
                      </a:fgClr>
                      <a:bgClr>
                        <a:schemeClr val="accent3">
                          <a:lumMod val="50000"/>
                        </a:schemeClr>
                      </a:bgClr>
                    </a:pattFill>
                  </a:tcPr>
                </a:tc>
              </a:tr>
              <a:tr h="3895608">
                <a:tc>
                  <a:txBody>
                    <a:bodyPr/>
                    <a:lstStyle/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Create a query for families with no children (P)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Evidence the search and the result (P)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Annotate it to describe what you did (P)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GB" sz="1600" baseline="0" dirty="0" smtClean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Query and report for Halal (M/D)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GB" sz="1600" baseline="0" dirty="0" smtClean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Explain why you would do this (M/D)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GB" sz="1600" baseline="0" dirty="0" smtClean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Evidence query, result and print report (M/D)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2" name="Picture 4" descr="Think Abou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1" y="1223417"/>
            <a:ext cx="1656184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1776360"/>
              </p:ext>
            </p:extLst>
          </p:nvPr>
        </p:nvGraphicFramePr>
        <p:xfrm>
          <a:off x="323528" y="1196752"/>
          <a:ext cx="6552728" cy="52641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2035"/>
                <a:gridCol w="6240693"/>
              </a:tblGrid>
              <a:tr h="3719512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Task 4 (P)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Some of your students have specified that they would rather not be in</a:t>
                      </a:r>
                      <a:r>
                        <a:rPr kumimoji="0" lang="en-GB" sz="20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a host house with other children. The school would like you to </a:t>
                      </a:r>
                      <a:r>
                        <a:rPr kumimoji="0" lang="en-GB" sz="2000" b="1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query</a:t>
                      </a:r>
                      <a:r>
                        <a:rPr kumimoji="0" lang="en-GB" sz="20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a list of host references so they can see if there are enough hosts to accommodate this request.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kern="1200" baseline="0" dirty="0" smtClean="0">
                          <a:solidFill>
                            <a:srgbClr val="FF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Task 5 (M/D)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>
                          <a:latin typeface="Calibri" pitchFamily="34" charset="0"/>
                          <a:cs typeface="Calibri" pitchFamily="34" charset="0"/>
                        </a:rPr>
                        <a:t>Some of the students have specified that they want</a:t>
                      </a:r>
                      <a:r>
                        <a:rPr lang="en-GB" sz="2000" baseline="0" dirty="0" smtClean="0">
                          <a:latin typeface="Calibri" pitchFamily="34" charset="0"/>
                          <a:cs typeface="Calibri" pitchFamily="34" charset="0"/>
                        </a:rPr>
                        <a:t> to be in a Halal friendly household. The school want you to make  </a:t>
                      </a:r>
                      <a:r>
                        <a:rPr lang="en-GB" sz="2000" b="1" baseline="0" dirty="0" smtClean="0">
                          <a:latin typeface="Calibri" pitchFamily="34" charset="0"/>
                          <a:cs typeface="Calibri" pitchFamily="34" charset="0"/>
                        </a:rPr>
                        <a:t>query</a:t>
                      </a:r>
                      <a:r>
                        <a:rPr lang="en-GB" sz="2000" baseline="0" dirty="0" smtClean="0">
                          <a:latin typeface="Calibri" pitchFamily="34" charset="0"/>
                          <a:cs typeface="Calibri" pitchFamily="34" charset="0"/>
                        </a:rPr>
                        <a:t> of the hosts for Halal friendly families to host these students and print a </a:t>
                      </a:r>
                      <a:r>
                        <a:rPr lang="en-GB" sz="2000" b="1" baseline="0" dirty="0" smtClean="0">
                          <a:latin typeface="Calibri" pitchFamily="34" charset="0"/>
                          <a:cs typeface="Calibri" pitchFamily="34" charset="0"/>
                        </a:rPr>
                        <a:t>report</a:t>
                      </a:r>
                      <a:r>
                        <a:rPr lang="en-GB" sz="2000" baseline="0" dirty="0" smtClean="0">
                          <a:latin typeface="Calibri" pitchFamily="34" charset="0"/>
                          <a:cs typeface="Calibri" pitchFamily="34" charset="0"/>
                        </a:rPr>
                        <a:t> of the host references and other details by </a:t>
                      </a:r>
                      <a:r>
                        <a:rPr lang="en-GB" sz="2000" b="1" baseline="0" dirty="0" smtClean="0">
                          <a:latin typeface="Calibri" pitchFamily="34" charset="0"/>
                          <a:cs typeface="Calibri" pitchFamily="34" charset="0"/>
                        </a:rPr>
                        <a:t>District Order</a:t>
                      </a:r>
                      <a:r>
                        <a:rPr lang="en-GB" sz="2000" baseline="0" dirty="0" smtClean="0">
                          <a:latin typeface="Calibri" pitchFamily="34" charset="0"/>
                          <a:cs typeface="Calibri" pitchFamily="34" charset="0"/>
                        </a:rPr>
                        <a:t> so the student can choose.</a:t>
                      </a:r>
                      <a:endParaRPr kumimoji="0" lang="en-GB" sz="2000" kern="1200" baseline="0" dirty="0" smtClean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778818">
                <a:tc>
                  <a:txBody>
                    <a:bodyPr/>
                    <a:lstStyle/>
                    <a:p>
                      <a:pPr marL="0" indent="0" algn="ctr" rtl="0" eaLnBrk="1" latinLnBrk="0" hangingPunct="1"/>
                      <a:r>
                        <a:rPr kumimoji="0" lang="en-GB" sz="1600" b="0" kern="1200" dirty="0" smtClean="0">
                          <a:solidFill>
                            <a:schemeClr val="bg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Task 4 (P)</a:t>
                      </a:r>
                      <a:r>
                        <a:rPr lang="en-GB" sz="2000" dirty="0" smtClean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 - Evidence of childless households query and design view</a:t>
                      </a:r>
                      <a:endParaRPr lang="en-GB" sz="2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/>
                </a:tc>
              </a:tr>
              <a:tr h="765782">
                <a:tc>
                  <a:txBody>
                    <a:bodyPr/>
                    <a:lstStyle/>
                    <a:p>
                      <a:pPr marL="0" indent="0" algn="ctr" rtl="0" eaLnBrk="1" latinLnBrk="0" hangingPunct="1"/>
                      <a:r>
                        <a:rPr kumimoji="0" lang="en-GB" sz="1600" b="0" kern="1200" dirty="0" smtClean="0">
                          <a:solidFill>
                            <a:schemeClr val="bg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Task 5 (M/D) </a:t>
                      </a:r>
                      <a:r>
                        <a:rPr lang="en-GB" sz="2000" dirty="0" smtClean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- Evidence of Chislehurst query and design view, sorted by age. Printout of a report</a:t>
                      </a:r>
                      <a:endParaRPr lang="en-GB" sz="20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188965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249375" y="-115190"/>
            <a:ext cx="8229600" cy="857256"/>
          </a:xfrm>
        </p:spPr>
        <p:txBody>
          <a:bodyPr>
            <a:normAutofit/>
          </a:bodyPr>
          <a:lstStyle/>
          <a:p>
            <a:r>
              <a:rPr lang="en-GB" sz="3600" dirty="0" smtClean="0"/>
              <a:t>Learning Outcome – Task 6</a:t>
            </a:r>
            <a:endParaRPr lang="en-GB" sz="3600" b="1" dirty="0" smtClean="0"/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1389143"/>
              </p:ext>
            </p:extLst>
          </p:nvPr>
        </p:nvGraphicFramePr>
        <p:xfrm>
          <a:off x="6660232" y="1196752"/>
          <a:ext cx="2160240" cy="513703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2160240"/>
              </a:tblGrid>
              <a:tr h="412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pattFill prst="ltUpDiag">
                      <a:fgClr>
                        <a:schemeClr val="tx1"/>
                      </a:fgClr>
                      <a:bgClr>
                        <a:schemeClr val="accent3">
                          <a:lumMod val="50000"/>
                        </a:schemeClr>
                      </a:bgClr>
                    </a:pattFill>
                  </a:tcPr>
                </a:tc>
              </a:tr>
              <a:tr h="3043750">
                <a:tc>
                  <a:txBody>
                    <a:bodyPr/>
                    <a:lstStyle/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GB" sz="200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Complex Query (D)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GB" sz="200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Multiple Fields (D)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GB" sz="200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Sorted by District (D)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GB" sz="200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Labels produced (D)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GB" sz="200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Printed out (D)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GB" sz="200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Separate lines for each row (D)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GB" sz="200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Reference, District, Guests and Cuisine (D)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2" name="Picture 4" descr="Think Abou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212338"/>
            <a:ext cx="1876425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8543846"/>
              </p:ext>
            </p:extLst>
          </p:nvPr>
        </p:nvGraphicFramePr>
        <p:xfrm>
          <a:off x="395536" y="1196752"/>
          <a:ext cx="5904656" cy="53298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1174"/>
                <a:gridCol w="5623482"/>
              </a:tblGrid>
              <a:tr h="4125156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Task 6 (D)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2400" dirty="0" smtClean="0">
                          <a:latin typeface="Calibri" pitchFamily="34" charset="0"/>
                          <a:cs typeface="Calibri" pitchFamily="34" charset="0"/>
                        </a:rPr>
                        <a:t>The school would like you to produce a set of Mailing labels of all French hosts to put onto labels for printing that will</a:t>
                      </a:r>
                      <a:r>
                        <a:rPr lang="en-GB" sz="2400" baseline="0" dirty="0" smtClean="0">
                          <a:latin typeface="Calibri" pitchFamily="34" charset="0"/>
                          <a:cs typeface="Calibri" pitchFamily="34" charset="0"/>
                        </a:rPr>
                        <a:t> be taking three of more students as guests. To do this you will need to make a query first for more than 3 guests, select the saved query, then click on Create, Labels, L7161, organise the fields onto separate lines choosing Reference, District and Guests and Cuisine for the labels. Print this when done.</a:t>
                      </a:r>
                      <a:endParaRPr lang="en-GB" sz="2400" dirty="0" smtClean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1204692">
                <a:tc>
                  <a:txBody>
                    <a:bodyPr/>
                    <a:lstStyle/>
                    <a:p>
                      <a:pPr marL="0" indent="0" algn="ctr" rtl="0" eaLnBrk="1" latinLnBrk="0" hangingPunct="1"/>
                      <a:r>
                        <a:rPr kumimoji="0" lang="en-GB" sz="2400" b="0" kern="1200" dirty="0" smtClean="0">
                          <a:solidFill>
                            <a:schemeClr val="bg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4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Task 6 (D) - </a:t>
                      </a:r>
                      <a:r>
                        <a:rPr lang="en-GB" sz="24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Evidence of complex query and design view, sorted by District. Printout of labels.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188965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ontent Placeholder 1"/>
          <p:cNvSpPr txBox="1">
            <a:spLocks/>
          </p:cNvSpPr>
          <p:nvPr/>
        </p:nvSpPr>
        <p:spPr>
          <a:xfrm>
            <a:off x="219621" y="1092845"/>
            <a:ext cx="8715375" cy="5007894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>
            <a:noAutofit/>
          </a:bodyPr>
          <a:lstStyle/>
          <a:p>
            <a:pPr marL="9525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GB" sz="1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249375" y="-115190"/>
            <a:ext cx="8229600" cy="857256"/>
          </a:xfrm>
        </p:spPr>
        <p:txBody>
          <a:bodyPr>
            <a:normAutofit/>
          </a:bodyPr>
          <a:lstStyle/>
          <a:p>
            <a:r>
              <a:rPr lang="en-GB" sz="3200" dirty="0" smtClean="0"/>
              <a:t>Learning Outcome – Assessment (P, M, D)</a:t>
            </a:r>
            <a:endParaRPr lang="en-GB" sz="3200" b="1" dirty="0" smtClean="0"/>
          </a:p>
        </p:txBody>
      </p:sp>
      <p:sp>
        <p:nvSpPr>
          <p:cNvPr id="5" name="Content Placeholder 1"/>
          <p:cNvSpPr>
            <a:spLocks noGrp="1"/>
          </p:cNvSpPr>
          <p:nvPr>
            <p:ph idx="4294967295"/>
          </p:nvPr>
        </p:nvSpPr>
        <p:spPr>
          <a:xfrm>
            <a:off x="214343" y="1085402"/>
            <a:ext cx="8715375" cy="5583958"/>
          </a:xfrm>
          <a:solidFill>
            <a:schemeClr val="bg1"/>
          </a:solidFill>
          <a:ln w="38100">
            <a:solidFill>
              <a:schemeClr val="accent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95250" indent="0">
              <a:buNone/>
            </a:pPr>
            <a:r>
              <a:rPr lang="en-GB" sz="1700" dirty="0" smtClean="0"/>
              <a:t> </a:t>
            </a:r>
          </a:p>
        </p:txBody>
      </p:sp>
      <p:graphicFrame>
        <p:nvGraphicFramePr>
          <p:cNvPr id="62" name="Table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5598220"/>
              </p:ext>
            </p:extLst>
          </p:nvPr>
        </p:nvGraphicFramePr>
        <p:xfrm>
          <a:off x="395535" y="1340768"/>
          <a:ext cx="8352930" cy="3566160"/>
        </p:xfrm>
        <a:graphic>
          <a:graphicData uri="http://schemas.openxmlformats.org/drawingml/2006/table">
            <a:tbl>
              <a:tblPr/>
              <a:tblGrid>
                <a:gridCol w="1296145"/>
                <a:gridCol w="5328592"/>
                <a:gridCol w="936104"/>
                <a:gridCol w="792089"/>
              </a:tblGrid>
              <a:tr h="337221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b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Times New Roman"/>
                        </a:rPr>
                        <a:t>Create and edit</a:t>
                      </a:r>
                      <a:r>
                        <a:rPr lang="en-GB" sz="2400" b="1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en-GB" sz="2400" b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Times New Roman"/>
                        </a:rPr>
                        <a:t>a database for</a:t>
                      </a:r>
                      <a:r>
                        <a:rPr lang="en-GB" sz="2400" b="1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Times New Roman"/>
                        </a:rPr>
                        <a:t> a specific function.</a:t>
                      </a:r>
                      <a:endParaRPr lang="en-GB" sz="28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Student</a:t>
                      </a:r>
                      <a:endParaRPr lang="en-ZA" sz="1800" dirty="0">
                        <a:solidFill>
                          <a:schemeClr val="bg1"/>
                        </a:solidFill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024" marR="570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bg1"/>
                          </a:solidFill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Staff</a:t>
                      </a:r>
                      <a:endParaRPr lang="en-ZA" sz="1800" dirty="0">
                        <a:solidFill>
                          <a:schemeClr val="bg1"/>
                        </a:solidFill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57024" marR="570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</a:tr>
              <a:tr h="2388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effectLst/>
                          <a:latin typeface="Times New Roman"/>
                          <a:ea typeface="Times New Roman"/>
                        </a:rPr>
                        <a:t>1(P)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Evidence to show deleting a record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611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effectLst/>
                          <a:latin typeface="Times New Roman"/>
                          <a:ea typeface="Times New Roman"/>
                        </a:rPr>
                        <a:t>2(P)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Evidence to show three added records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22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effectLst/>
                          <a:latin typeface="Times New Roman"/>
                          <a:ea typeface="Times New Roman"/>
                        </a:rPr>
                        <a:t>3 (P)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Evidence to show an edited record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effectLst/>
                          <a:latin typeface="Times New Roman"/>
                          <a:ea typeface="Times New Roman"/>
                        </a:rPr>
                        <a:t>4 (P)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Evidence of childless households query and design view</a:t>
                      </a:r>
                      <a:endParaRPr kumimoji="0" lang="en-GB" sz="20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effectLst/>
                          <a:latin typeface="Times New Roman"/>
                          <a:ea typeface="Times New Roman"/>
                        </a:rPr>
                        <a:t>5 (M/D)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en-GB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Evidence of Chislehurst query and design view, sorted by age. Printout of a report</a:t>
                      </a:r>
                      <a:endParaRPr kumimoji="0" lang="en-GB" sz="20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96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effectLst/>
                          <a:latin typeface="Times New Roman"/>
                          <a:ea typeface="Times New Roman"/>
                        </a:rPr>
                        <a:t>6 (D)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Evidence of complex query and design view, sorted by District. Printout of labels.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6538683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18 – Data Manipulation - Databases</a:t>
            </a:r>
            <a:endParaRPr lang="en-GB" sz="3600" b="1" dirty="0" smtClean="0"/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7999455"/>
              </p:ext>
            </p:extLst>
          </p:nvPr>
        </p:nvGraphicFramePr>
        <p:xfrm>
          <a:off x="6732240" y="1184136"/>
          <a:ext cx="2016224" cy="54536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2016224"/>
              </a:tblGrid>
              <a:tr h="4092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pattFill prst="ltUpDiag">
                      <a:fgClr>
                        <a:schemeClr val="tx1"/>
                      </a:fgClr>
                      <a:bgClr>
                        <a:schemeClr val="accent3">
                          <a:lumMod val="50000"/>
                        </a:schemeClr>
                      </a:bgClr>
                    </a:pattFill>
                  </a:tcPr>
                </a:tc>
              </a:tr>
              <a:tr h="3895608">
                <a:tc>
                  <a:txBody>
                    <a:bodyPr/>
                    <a:lstStyle/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Create a query for families with no children (P)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Evidence the search and the result (P)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Annotate it to describe what you did (P)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GB" sz="1800" baseline="0" dirty="0" smtClean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Query and report for Halal (M/D)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GB" sz="1800" baseline="0" dirty="0" smtClean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Explain why you would do this (M/D)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GB" sz="1800" baseline="0" dirty="0" smtClean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Evidence query, result and print report (M/D)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2" name="Picture 4" descr="Think Abou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0862" y="1244072"/>
            <a:ext cx="1642101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3781977"/>
              </p:ext>
            </p:extLst>
          </p:nvPr>
        </p:nvGraphicFramePr>
        <p:xfrm>
          <a:off x="323528" y="1184136"/>
          <a:ext cx="6336704" cy="22955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36704"/>
              </a:tblGrid>
              <a:tr h="22955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18.1 – Create a Database Structure</a:t>
                      </a:r>
                      <a:endParaRPr kumimoji="0" lang="en-GB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Tx/>
                        <a:buFont typeface="Wingdings 3" panose="05040102010807070707" pitchFamily="18" charset="2"/>
                        <a:buChar char=""/>
                        <a:tabLst/>
                        <a:defRPr/>
                      </a:pPr>
                      <a:r>
                        <a:rPr kumimoji="0" lang="en-GB" sz="1800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Some </a:t>
                      </a:r>
                      <a:endParaRPr kumimoji="0" lang="en-GB" sz="1800" kern="1200" baseline="0" dirty="0" smtClean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548647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2&quot; unique_id=&quot;10045&quot;&gt;&lt;object type=&quot;3&quot; unique_id=&quot;10046&quot;&gt;&lt;property id=&quot;20148&quot; value=&quot;5&quot;/&gt;&lt;property id=&quot;20300&quot; value=&quot;Slide 1 - &amp;quot;Welcome&amp;quot;&quot;/&gt;&lt;property id=&quot;20307&quot; value=&quot;256&quot;/&gt;&lt;/object&gt;&lt;object type=&quot;3&quot; unique_id=&quot;10047&quot;&gt;&lt;property id=&quot;20148&quot; value=&quot;5&quot;/&gt;&lt;property id=&quot;20300&quot; value=&quot;Slide 2 - &amp;quot;Assignment Scenario&amp;quot;&quot;/&gt;&lt;property id=&quot;20307&quot; value=&quot;258&quot;/&gt;&lt;/object&gt;&lt;object type=&quot;3&quot; unique_id=&quot;10048&quot;&gt;&lt;property id=&quot;20148&quot; value=&quot;5&quot;/&gt;&lt;property id=&quot;20300&quot; value=&quot;Slide 3 - &amp;quot;Excel Sales Scenario&amp;quot;&quot;/&gt;&lt;property id=&quot;20307&quot; value=&quot;286&quot;/&gt;&lt;/object&gt;&lt;object type=&quot;3&quot; unique_id=&quot;10049&quot;&gt;&lt;property id=&quot;20148&quot; value=&quot;5&quot;/&gt;&lt;property id=&quot;20300&quot; value=&quot;Slide 4 - &amp;quot;Task 1 – Excel Sales Spreadsheet&amp;quot;&quot;/&gt;&lt;property id=&quot;20307&quot; value=&quot;287&quot;/&gt;&lt;/object&gt;&lt;object type=&quot;3&quot; unique_id=&quot;10050&quot;&gt;&lt;property id=&quot;20148&quot; value=&quot;5&quot;/&gt;&lt;property id=&quot;20300&quot; value=&quot;Slide 5 - &amp;quot;Task 2 – Excel Sales Spreadsheet&amp;quot;&quot;/&gt;&lt;property id=&quot;20307&quot; value=&quot;288&quot;/&gt;&lt;/object&gt;&lt;object type=&quot;3&quot; unique_id=&quot;10051&quot;&gt;&lt;property id=&quot;20148&quot; value=&quot;5&quot;/&gt;&lt;property id=&quot;20300&quot; value=&quot;Slide 6 - &amp;quot;Task 3 – Excel Sales Spreadsheet&amp;quot;&quot;/&gt;&lt;property id=&quot;20307&quot; value=&quot;289&quot;/&gt;&lt;/object&gt;&lt;object type=&quot;3&quot; unique_id=&quot;10052&quot;&gt;&lt;property id=&quot;20148&quot; value=&quot;5&quot;/&gt;&lt;property id=&quot;20300&quot; value=&quot;Slide 7 - &amp;quot;Task 4 – Excel Sales Spreadsheet&amp;quot;&quot;/&gt;&lt;property id=&quot;20307&quot; value=&quot;290&quot;/&gt;&lt;/object&gt;&lt;object type=&quot;3&quot; unique_id=&quot;10053&quot;&gt;&lt;property id=&quot;20148&quot; value=&quot;5&quot;/&gt;&lt;property id=&quot;20300&quot; value=&quot;Slide 8 - &amp;quot;Task 5 – Excel Sales Spreadsheet&amp;quot;&quot;/&gt;&lt;property id=&quot;20307&quot; value=&quot;291&quot;/&gt;&lt;/object&gt;&lt;object type=&quot;3&quot; unique_id=&quot;10054&quot;&gt;&lt;property id=&quot;20148&quot; value=&quot;5&quot;/&gt;&lt;property id=&quot;20300&quot; value=&quot;Slide 9 - &amp;quot;Task 6 – Excel Sales Spreadsheet&amp;quot;&quot;/&gt;&lt;property id=&quot;20307&quot; value=&quot;292&quot;/&gt;&lt;/object&gt;&lt;object type=&quot;3&quot; unique_id=&quot;10055&quot;&gt;&lt;property id=&quot;20148&quot; value=&quot;5&quot;/&gt;&lt;property id=&quot;20300&quot; value=&quot;Slide 10 - &amp;quot;Task 7 – Excel Sales Spreadsheet&amp;quot;&quot;/&gt;&lt;property id=&quot;20307&quot; value=&quot;294&quot;/&gt;&lt;/object&gt;&lt;object type=&quot;3&quot; unique_id=&quot;10056&quot;&gt;&lt;property id=&quot;20148&quot; value=&quot;5&quot;/&gt;&lt;property id=&quot;20300&quot; value=&quot;Slide 11 - &amp;quot;Task 8 – Excel Sales Spreadsheet&amp;quot;&quot;/&gt;&lt;property id=&quot;20307&quot; value=&quot;295&quot;/&gt;&lt;/object&gt;&lt;object type=&quot;3&quot; unique_id=&quot;10057&quot;&gt;&lt;property id=&quot;20148&quot; value=&quot;5&quot;/&gt;&lt;property id=&quot;20300&quot; value=&quot;Slide 12 - &amp;quot;Excel Tutorials – Click to View&amp;quot;&quot;/&gt;&lt;property id=&quot;20307&quot; value=&quot;332&quot;/&gt;&lt;/object&gt;&lt;object type=&quot;3&quot; unique_id=&quot;10058&quot;&gt;&lt;property id=&quot;20148&quot; value=&quot;5&quot;/&gt;&lt;property id=&quot;20300&quot; value=&quot;Slide 13 - &amp;quot;Excel Sales – Assessment (St/Ex/Ad)&amp;quot;&quot;/&gt;&lt;property id=&quot;20307&quot; value=&quot;297&quot;/&gt;&lt;/object&gt;&lt;object type=&quot;3&quot; unique_id=&quot;10059&quot;&gt;&lt;property id=&quot;20148&quot; value=&quot;5&quot;/&gt;&lt;property id=&quot;20300&quot; value=&quot;Slide 14 - &amp;quot;Excel Bookings Scenario&amp;quot;&quot;/&gt;&lt;property id=&quot;20307&quot; value=&quot;299&quot;/&gt;&lt;/object&gt;&lt;object type=&quot;3&quot; unique_id=&quot;10060&quot;&gt;&lt;property id=&quot;20148&quot; value=&quot;5&quot;/&gt;&lt;property id=&quot;20300&quot; value=&quot;Slide 15 - &amp;quot;Task 1 – Excel Bookings Spreadsheet&amp;quot;&quot;/&gt;&lt;property id=&quot;20307&quot; value=&quot;300&quot;/&gt;&lt;/object&gt;&lt;object type=&quot;3&quot; unique_id=&quot;10061&quot;&gt;&lt;property id=&quot;20148&quot; value=&quot;5&quot;/&gt;&lt;property id=&quot;20300&quot; value=&quot;Slide 16 - &amp;quot;Task 2 – Excel Bookings Spreadsheet&amp;quot;&quot;/&gt;&lt;property id=&quot;20307&quot; value=&quot;301&quot;/&gt;&lt;/object&gt;&lt;object type=&quot;3&quot; unique_id=&quot;10062&quot;&gt;&lt;property id=&quot;20148&quot; value=&quot;5&quot;/&gt;&lt;property id=&quot;20300&quot; value=&quot;Slide 17 - &amp;quot;Task 3 – Excel Bookings Spreadsheet&amp;quot;&quot;/&gt;&lt;property id=&quot;20307&quot; value=&quot;302&quot;/&gt;&lt;/object&gt;&lt;object type=&quot;3&quot; unique_id=&quot;10063&quot;&gt;&lt;property id=&quot;20148&quot; value=&quot;5&quot;/&gt;&lt;property id=&quot;20300&quot; value=&quot;Slide 18 - &amp;quot;Task 4 – Excel Bookings Spreadsheet&amp;quot;&quot;/&gt;&lt;property id=&quot;20307&quot; value=&quot;309&quot;/&gt;&lt;/object&gt;&lt;object type=&quot;3&quot; unique_id=&quot;10064&quot;&gt;&lt;property id=&quot;20148&quot; value=&quot;5&quot;/&gt;&lt;property id=&quot;20300&quot; value=&quot;Slide 19 - &amp;quot;Task 5 – Excel Bookings Spreadsheet&amp;quot;&quot;/&gt;&lt;property id=&quot;20307&quot; value=&quot;304&quot;/&gt;&lt;/object&gt;&lt;object type=&quot;3&quot; unique_id=&quot;10065&quot;&gt;&lt;property id=&quot;20148&quot; value=&quot;5&quot;/&gt;&lt;property id=&quot;20300&quot; value=&quot;Slide 20 - &amp;quot;Task 6 – Excel Bookings Spreadsheet&amp;quot;&quot;/&gt;&lt;property id=&quot;20307&quot; value=&quot;305&quot;/&gt;&lt;/object&gt;&lt;object type=&quot;3&quot; unique_id=&quot;10066&quot;&gt;&lt;property id=&quot;20148&quot; value=&quot;5&quot;/&gt;&lt;property id=&quot;20300&quot; value=&quot;Slide 21 - &amp;quot;Task 7 – Excel Bookings Spreadsheet&amp;quot;&quot;/&gt;&lt;property id=&quot;20307&quot; value=&quot;306&quot;/&gt;&lt;/object&gt;&lt;object type=&quot;3&quot; unique_id=&quot;10067&quot;&gt;&lt;property id=&quot;20148&quot; value=&quot;5&quot;/&gt;&lt;property id=&quot;20300&quot; value=&quot;Slide 22 - &amp;quot;Task 8 – Excel Bookings Spreadsheet&amp;quot;&quot;/&gt;&lt;property id=&quot;20307&quot; value=&quot;307&quot;/&gt;&lt;/object&gt;&lt;object type=&quot;3&quot; unique_id=&quot;10068&quot;&gt;&lt;property id=&quot;20148&quot; value=&quot;5&quot;/&gt;&lt;property id=&quot;20300&quot; value=&quot;Slide 23 - &amp;quot;Excel Tutorials – Click to View&amp;quot;&quot;/&gt;&lt;property id=&quot;20307&quot; value=&quot;334&quot;/&gt;&lt;/object&gt;&lt;object type=&quot;3&quot; unique_id=&quot;10069&quot;&gt;&lt;property id=&quot;20148&quot; value=&quot;5&quot;/&gt;&lt;property id=&quot;20300&quot; value=&quot;Slide 24 - &amp;quot;Excel Bookings – Assessment (St/Ex/Ad)&amp;quot;&quot;/&gt;&lt;property id=&quot;20307&quot; value=&quot;308&quot;/&gt;&lt;/object&gt;&lt;object type=&quot;3&quot; unique_id=&quot;10070&quot;&gt;&lt;property id=&quot;20148&quot; value=&quot;5&quot;/&gt;&lt;property id=&quot;20300&quot; value=&quot;Slide 25 - &amp;quot;Graphics Scenario&amp;quot;&quot;/&gt;&lt;property id=&quot;20307&quot; value=&quot;310&quot;/&gt;&lt;/object&gt;&lt;object type=&quot;3&quot; unique_id=&quot;10071&quot;&gt;&lt;property id=&quot;20148&quot; value=&quot;5&quot;/&gt;&lt;property id=&quot;20300&quot; value=&quot;Slide 26 - &amp;quot;Task 1 – Bitmap Montage&amp;quot;&quot;/&gt;&lt;property id=&quot;20307&quot; value=&quot;311&quot;/&gt;&lt;/object&gt;&lt;object type=&quot;3&quot; unique_id=&quot;10072&quot;&gt;&lt;property id=&quot;20148&quot; value=&quot;5&quot;/&gt;&lt;property id=&quot;20300&quot; value=&quot;Slide 27 - &amp;quot;Task 2 – Bitmap Montage&amp;quot;&quot;/&gt;&lt;property id=&quot;20307&quot; value=&quot;312&quot;/&gt;&lt;/object&gt;&lt;object type=&quot;3&quot; unique_id=&quot;10073&quot;&gt;&lt;property id=&quot;20148&quot; value=&quot;5&quot;/&gt;&lt;property id=&quot;20300&quot; value=&quot;Slide 28 - &amp;quot;Task 3 – Bitmap Montage&amp;quot;&quot;/&gt;&lt;property id=&quot;20307&quot; value=&quot;313&quot;/&gt;&lt;/object&gt;&lt;object type=&quot;3&quot; unique_id=&quot;10074&quot;&gt;&lt;property id=&quot;20148&quot; value=&quot;5&quot;/&gt;&lt;property id=&quot;20300&quot; value=&quot;Slide 29 - &amp;quot;Task 4 – Bitmap Montage&amp;quot;&quot;/&gt;&lt;property id=&quot;20307&quot; value=&quot;314&quot;/&gt;&lt;/object&gt;&lt;object type=&quot;3&quot; unique_id=&quot;10075&quot;&gt;&lt;property id=&quot;20148&quot; value=&quot;5&quot;/&gt;&lt;property id=&quot;20300&quot; value=&quot;Slide 30 - &amp;quot;Task 5 – Vector Map&amp;quot;&quot;/&gt;&lt;property id=&quot;20307&quot; value=&quot;315&quot;/&gt;&lt;/object&gt;&lt;object type=&quot;3&quot; unique_id=&quot;10076&quot;&gt;&lt;property id=&quot;20148&quot; value=&quot;5&quot;/&gt;&lt;property id=&quot;20300&quot; value=&quot;Slide 31 - &amp;quot;Task 6 – Vector Map&amp;quot;&quot;/&gt;&lt;property id=&quot;20307&quot; value=&quot;316&quot;/&gt;&lt;/object&gt;&lt;object type=&quot;3&quot; unique_id=&quot;10077&quot;&gt;&lt;property id=&quot;20148&quot; value=&quot;5&quot;/&gt;&lt;property id=&quot;20300&quot; value=&quot;Slide 32 - &amp;quot;Task 7 – Vector Map&amp;quot;&quot;/&gt;&lt;property id=&quot;20307&quot; value=&quot;317&quot;/&gt;&lt;/object&gt;&lt;object type=&quot;3&quot; unique_id=&quot;10078&quot;&gt;&lt;property id=&quot;20148&quot; value=&quot;5&quot;/&gt;&lt;property id=&quot;20300&quot; value=&quot;Slide 33 - &amp;quot;Task 8 – Graphics&amp;quot;&quot;/&gt;&lt;property id=&quot;20307&quot; value=&quot;318&quot;/&gt;&lt;/object&gt;&lt;object type=&quot;3&quot; unique_id=&quot;10079&quot;&gt;&lt;property id=&quot;20148&quot; value=&quot;5&quot;/&gt;&lt;property id=&quot;20300&quot; value=&quot;Slide 34 - &amp;quot;Task 9 – Graphics&amp;quot;&quot;/&gt;&lt;property id=&quot;20307&quot; value=&quot;321&quot;/&gt;&lt;/object&gt;&lt;object type=&quot;3&quot; unique_id=&quot;10080&quot;&gt;&lt;property id=&quot;20148&quot; value=&quot;5&quot;/&gt;&lt;property id=&quot;20300&quot; value=&quot;Slide 35 - &amp;quot;Graphics – Assessment (St/Ex/Ad)&amp;quot;&quot;/&gt;&lt;property id=&quot;20307&quot; value=&quot;319&quot;/&gt;&lt;/object&gt;&lt;object type=&quot;3&quot; unique_id=&quot;10081&quot;&gt;&lt;property id=&quot;20148&quot; value=&quot;5&quot;/&gt;&lt;property id=&quot;20300&quot; value=&quot;Slide 36 - &amp;quot;E-Safety Scenario&amp;quot;&quot;/&gt;&lt;property id=&quot;20307&quot; value=&quot;322&quot;/&gt;&lt;/object&gt;&lt;object type=&quot;3&quot; unique_id=&quot;10082&quot;&gt;&lt;property id=&quot;20148&quot; value=&quot;5&quot;/&gt;&lt;property id=&quot;20300&quot; value=&quot;Slide 37 - &amp;quot;Task 1 – E-Safety&amp;quot;&quot;/&gt;&lt;property id=&quot;20307&quot; value=&quot;323&quot;/&gt;&lt;/object&gt;&lt;object type=&quot;3&quot; unique_id=&quot;10083&quot;&gt;&lt;property id=&quot;20148&quot; value=&quot;5&quot;/&gt;&lt;property id=&quot;20300&quot; value=&quot;Slide 38 - &amp;quot;Task 2 – E-Safety&amp;quot;&quot;/&gt;&lt;property id=&quot;20307&quot; value=&quot;324&quot;/&gt;&lt;/object&gt;&lt;object type=&quot;3&quot; unique_id=&quot;10084&quot;&gt;&lt;property id=&quot;20148&quot; value=&quot;5&quot;/&gt;&lt;property id=&quot;20300&quot; value=&quot;Slide 39 - &amp;quot;Task 3 – E-Safety&amp;quot;&quot;/&gt;&lt;property id=&quot;20307&quot; value=&quot;325&quot;/&gt;&lt;/object&gt;&lt;object type=&quot;3&quot; unique_id=&quot;10085&quot;&gt;&lt;property id=&quot;20148&quot; value=&quot;5&quot;/&gt;&lt;property id=&quot;20300&quot; value=&quot;Slide 40 - &amp;quot;Task 4 – E-Safety&amp;quot;&quot;/&gt;&lt;property id=&quot;20307&quot; value=&quot;326&quot;/&gt;&lt;/object&gt;&lt;object type=&quot;3&quot; unique_id=&quot;10086&quot;&gt;&lt;property id=&quot;20148&quot; value=&quot;5&quot;/&gt;&lt;property id=&quot;20300&quot; value=&quot;Slide 41 - &amp;quot;Task 5 – E-Safety&amp;quot;&quot;/&gt;&lt;property id=&quot;20307&quot; value=&quot;327&quot;/&gt;&lt;/object&gt;&lt;object type=&quot;3&quot; unique_id=&quot;10087&quot;&gt;&lt;property id=&quot;20148&quot; value=&quot;5&quot;/&gt;&lt;property id=&quot;20300&quot; value=&quot;Slide 42 - &amp;quot;Task 6 – E-Safety&amp;quot;&quot;/&gt;&lt;property id=&quot;20307&quot; value=&quot;328&quot;/&gt;&lt;/object&gt;&lt;object type=&quot;3&quot; unique_id=&quot;10088&quot;&gt;&lt;property id=&quot;20148&quot; value=&quot;5&quot;/&gt;&lt;property id=&quot;20300&quot; value=&quot;Slide 43 - &amp;quot;Task 7 – E-Safety&amp;quot;&quot;/&gt;&lt;property id=&quot;20307&quot; value=&quot;329&quot;/&gt;&lt;/object&gt;&lt;object type=&quot;3&quot; unique_id=&quot;10089&quot;&gt;&lt;property id=&quot;20148&quot; value=&quot;5&quot;/&gt;&lt;property id=&quot;20300&quot; value=&quot;Slide 44 - &amp;quot;E-Safety – Assessment (St/Ex/Ad)&amp;quot;&quot;/&gt;&lt;property id=&quot;20307&quot; value=&quot;331&quot;/&gt;&lt;/object&gt;&lt;/object&gt;&lt;object type=&quot;8&quot; unique_id=&quot;10135&quot;&gt;&lt;/object&gt;&lt;/object&gt;&lt;/database&gt;"/>
  <p:tag name="SECTOMILLISECCONVERTED" val="1"/>
  <p:tag name="ISPRING_RESOURCE_PATHS_HASH_2" val="08f788787bcb7a4d543d064184e3ed8f8a1ad1a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eWeston">
  <a:themeElements>
    <a:clrScheme name="Custom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A0AEC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03C8A099435F469B82EC500073A18D" ma:contentTypeVersion="0" ma:contentTypeDescription="Create a new document." ma:contentTypeScope="" ma:versionID="db11316f7499926a5aef36baba7827a0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16A05FF-1C8D-47AA-A52A-FF79015719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76DD945F-B7B0-4691-A0D0-E2EAD6DA23B3}">
  <ds:schemaRefs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purl.org/dc/elements/1.1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5A8F797-114D-47DC-A43E-E9D7D887189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23396</TotalTime>
  <Words>992</Words>
  <Application>Microsoft Office PowerPoint</Application>
  <PresentationFormat>On-screen Show (4:3)</PresentationFormat>
  <Paragraphs>96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Lucida Sans Unicode</vt:lpstr>
      <vt:lpstr>Times New Roman</vt:lpstr>
      <vt:lpstr>Verdana</vt:lpstr>
      <vt:lpstr>Wingdings 2</vt:lpstr>
      <vt:lpstr>Wingdings 3</vt:lpstr>
      <vt:lpstr>BrookeWeston</vt:lpstr>
      <vt:lpstr>PowerPoint Presentation</vt:lpstr>
      <vt:lpstr>Learning Outcome – Assignment</vt:lpstr>
      <vt:lpstr>Learning Outcome – Task 1, 2 and 3</vt:lpstr>
      <vt:lpstr>Learning Outcome – Task 4 and 5</vt:lpstr>
      <vt:lpstr>Learning Outcome – Task 6</vt:lpstr>
      <vt:lpstr>Learning Outcome – Assessment (P, M, D)</vt:lpstr>
      <vt:lpstr>18 – Data Manipulation - Databases</vt:lpstr>
    </vt:vector>
  </TitlesOfParts>
  <Company>Brooke Weston CTC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R002 Unit 2 - LO1 Cambridge L2</dc:title>
  <dc:subject>eBusiness</dc:subject>
  <dc:creator>KPA</dc:creator>
  <cp:lastModifiedBy>HP-PC</cp:lastModifiedBy>
  <cp:revision>1113</cp:revision>
  <cp:lastPrinted>2013-11-21T17:24:56Z</cp:lastPrinted>
  <dcterms:created xsi:type="dcterms:W3CDTF">2008-03-12T11:01:44Z</dcterms:created>
  <dcterms:modified xsi:type="dcterms:W3CDTF">2016-01-07T15:11:15Z</dcterms:modified>
  <cp:category>Unit 01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Brooke Weston Academy</vt:lpwstr>
  </property>
  <property fmtid="{D5CDD505-2E9C-101B-9397-08002B2CF9AE}" pid="2" name="ContentTypeId">
    <vt:lpwstr>0x0101006303C8A099435F469B82EC500073A18D</vt:lpwstr>
  </property>
  <property fmtid="{D5CDD505-2E9C-101B-9397-08002B2CF9AE}" pid="3" name="Unit">
    <vt:lpwstr>U1</vt:lpwstr>
  </property>
</Properties>
</file>